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9" r:id="rId4"/>
    <p:sldId id="258" r:id="rId5"/>
    <p:sldId id="262" r:id="rId6"/>
    <p:sldId id="263" r:id="rId7"/>
    <p:sldId id="261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1pPr>
    <a:lvl2pPr marL="0" marR="0" indent="3429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2pPr>
    <a:lvl3pPr marL="0" marR="0" indent="685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3pPr>
    <a:lvl4pPr marL="0" marR="0" indent="10287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4pPr>
    <a:lvl5pPr marL="0" marR="0" indent="1371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5pPr>
    <a:lvl6pPr marL="0" marR="0" indent="17145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6pPr>
    <a:lvl7pPr marL="0" marR="0" indent="20574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7pPr>
    <a:lvl8pPr marL="0" marR="0" indent="24003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8pPr>
    <a:lvl9pPr marL="0" marR="0" indent="2743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6" d="100"/>
          <a:sy n="36" d="100"/>
        </p:scale>
        <p:origin x="8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a"/>
          <p:cNvSpPr/>
          <p:nvPr/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Titolo Testo"/>
          <p:cNvSpPr txBox="1">
            <a:spLocks noGrp="1"/>
          </p:cNvSpPr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Titolo Testo</a:t>
            </a:r>
          </a:p>
        </p:txBody>
      </p:sp>
      <p:sp>
        <p:nvSpPr>
          <p:cNvPr id="13" name="Corpo livello uno…"/>
          <p:cNvSpPr txBox="1">
            <a:spLocks noGrp="1"/>
          </p:cNvSpPr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&quot;"/>
          <p:cNvSpPr txBox="1"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0" b="1" i="0" spc="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t>"</a:t>
            </a:r>
          </a:p>
        </p:txBody>
      </p:sp>
      <p:sp>
        <p:nvSpPr>
          <p:cNvPr id="102" name="Inserisci qui una citazione."/>
          <p:cNvSpPr txBox="1">
            <a:spLocks noGrp="1"/>
          </p:cNvSpPr>
          <p:nvPr>
            <p:ph type="body" sz="quarter" idx="21"/>
          </p:nvPr>
        </p:nvSpPr>
        <p:spPr>
          <a:xfrm>
            <a:off x="3632200" y="5442942"/>
            <a:ext cx="19735800" cy="1320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r>
              <a:t>Inserisci qui una citazione.</a:t>
            </a:r>
          </a:p>
        </p:txBody>
      </p:sp>
      <p:sp>
        <p:nvSpPr>
          <p:cNvPr id="103" name="–Giovanni Mela"/>
          <p:cNvSpPr txBox="1">
            <a:spLocks noGrp="1"/>
          </p:cNvSpPr>
          <p:nvPr>
            <p:ph type="body" sz="quarter" idx="22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sz="7000" i="1">
                <a:solidFill>
                  <a:srgbClr val="6B6D6D"/>
                </a:solidFill>
              </a:defRPr>
            </a:lvl1pPr>
          </a:lstStyle>
          <a:p>
            <a:r>
              <a:t>–Giovanni Mela</a:t>
            </a:r>
          </a:p>
        </p:txBody>
      </p:sp>
      <p:sp>
        <p:nvSpPr>
          <p:cNvPr id="10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118295074_2675x2907.jpeg"/>
          <p:cNvSpPr>
            <a:spLocks noGrp="1"/>
          </p:cNvSpPr>
          <p:nvPr>
            <p:ph type="pic" idx="21"/>
          </p:nvPr>
        </p:nvSpPr>
        <p:spPr>
          <a:xfrm>
            <a:off x="-127000" y="-2540000"/>
            <a:ext cx="24637999" cy="26768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Oriz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8295074_2675x2907.jpeg"/>
          <p:cNvSpPr>
            <a:spLocks noGrp="1"/>
          </p:cNvSpPr>
          <p:nvPr>
            <p:ph type="pic" idx="21"/>
          </p:nvPr>
        </p:nvSpPr>
        <p:spPr>
          <a:xfrm>
            <a:off x="-38100" y="-4394200"/>
            <a:ext cx="24460199" cy="26574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Rettangolo"/>
          <p:cNvSpPr>
            <a:spLocks noGrp="1"/>
          </p:cNvSpPr>
          <p:nvPr>
            <p:ph type="body" sz="half" idx="22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" name="Linea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Titolo Testo"/>
          <p:cNvSpPr txBox="1">
            <a:spLocks noGrp="1"/>
          </p:cNvSpPr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Titolo Testo</a:t>
            </a:r>
          </a:p>
        </p:txBody>
      </p:sp>
      <p:sp>
        <p:nvSpPr>
          <p:cNvPr id="25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- Centr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olo Testo"/>
          <p:cNvSpPr txBox="1">
            <a:spLocks noGrp="1"/>
          </p:cNvSpPr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Titolo Testo</a:t>
            </a:r>
          </a:p>
        </p:txBody>
      </p:sp>
      <p:sp>
        <p:nvSpPr>
          <p:cNvPr id="3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22948900" y="12922250"/>
            <a:ext cx="419088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a"/>
          <p:cNvSpPr/>
          <p:nvPr/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182429520_1646x1646.jpeg"/>
          <p:cNvSpPr>
            <a:spLocks noGrp="1"/>
          </p:cNvSpPr>
          <p:nvPr>
            <p:ph type="pic" idx="21"/>
          </p:nvPr>
        </p:nvSpPr>
        <p:spPr>
          <a:xfrm>
            <a:off x="12306300" y="-114300"/>
            <a:ext cx="13931900" cy="13931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Titolo Testo"/>
          <p:cNvSpPr txBox="1">
            <a:spLocks noGrp="1"/>
          </p:cNvSpPr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Titolo Testo</a:t>
            </a:r>
          </a:p>
        </p:txBody>
      </p:sp>
      <p:sp>
        <p:nvSpPr>
          <p:cNvPr id="44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4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- In al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5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63" name="Corpo livello un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6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Line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118295074_2675x2907.jpeg"/>
          <p:cNvSpPr>
            <a:spLocks noGrp="1"/>
          </p:cNvSpPr>
          <p:nvPr>
            <p:ph type="pic" idx="21"/>
          </p:nvPr>
        </p:nvSpPr>
        <p:spPr>
          <a:xfrm>
            <a:off x="-381000" y="-114300"/>
            <a:ext cx="13931900" cy="151364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3" name="Titolo Testo"/>
          <p:cNvSpPr txBox="1">
            <a:spLocks noGrp="1"/>
          </p:cNvSpPr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74" name="Corpo livello uno…"/>
          <p:cNvSpPr txBox="1">
            <a:spLocks noGrp="1"/>
          </p:cNvSpPr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7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orpo livello un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8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118295074_2675x2907.jpeg"/>
          <p:cNvSpPr>
            <a:spLocks noGrp="1"/>
          </p:cNvSpPr>
          <p:nvPr>
            <p:ph type="pic" idx="21"/>
          </p:nvPr>
        </p:nvSpPr>
        <p:spPr>
          <a:xfrm>
            <a:off x="1016000" y="-1333500"/>
            <a:ext cx="13970000" cy="1517782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182741592_1098x949.jpeg"/>
          <p:cNvSpPr>
            <a:spLocks noGrp="1"/>
          </p:cNvSpPr>
          <p:nvPr>
            <p:ph type="pic" sz="half" idx="22"/>
          </p:nvPr>
        </p:nvSpPr>
        <p:spPr>
          <a:xfrm>
            <a:off x="15240000" y="-1130300"/>
            <a:ext cx="9296400" cy="80348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182429520_1646x1646.jpeg"/>
          <p:cNvSpPr>
            <a:spLocks noGrp="1"/>
          </p:cNvSpPr>
          <p:nvPr>
            <p:ph type="pic" sz="half" idx="23"/>
          </p:nvPr>
        </p:nvSpPr>
        <p:spPr>
          <a:xfrm>
            <a:off x="15240000" y="5778500"/>
            <a:ext cx="8382000" cy="838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sz="4000" i="1" spc="39"/>
            </a:lvl1pPr>
            <a:lvl2pPr marL="0" indent="0">
              <a:spcBef>
                <a:spcPts val="2000"/>
              </a:spcBef>
              <a:buSzTx/>
              <a:buFontTx/>
              <a:buNone/>
              <a:defRPr sz="4000" i="1" spc="39"/>
            </a:lvl2pPr>
            <a:lvl3pPr marL="0" indent="0">
              <a:spcBef>
                <a:spcPts val="2000"/>
              </a:spcBef>
              <a:buSzTx/>
              <a:buFontTx/>
              <a:buNone/>
              <a:defRPr sz="4000" i="1" spc="39"/>
            </a:lvl3pPr>
            <a:lvl4pPr marL="0" indent="0">
              <a:spcBef>
                <a:spcPts val="2000"/>
              </a:spcBef>
              <a:buSzTx/>
              <a:buFontTx/>
              <a:buNone/>
              <a:defRPr sz="4000" i="1" spc="39"/>
            </a:lvl4pPr>
            <a:lvl5pPr marL="0" indent="0">
              <a:spcBef>
                <a:spcPts val="2000"/>
              </a:spcBef>
              <a:buSzTx/>
              <a:buFontTx/>
              <a:buNone/>
              <a:defRPr sz="4000" i="1" spc="39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9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Testo"/>
          <p:cNvSpPr txBox="1">
            <a:spLocks noGrp="1"/>
          </p:cNvSpPr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Titolo Testo</a:t>
            </a:r>
          </a:p>
        </p:txBody>
      </p:sp>
      <p:sp>
        <p:nvSpPr>
          <p:cNvPr id="3" name="Corpo livello uno…"/>
          <p:cNvSpPr txBox="1">
            <a:spLocks noGrp="1"/>
          </p:cNvSpPr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22948900" y="12928600"/>
            <a:ext cx="41908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2500" i="0" spc="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3429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0287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17145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057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24003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2743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Linea"/>
          <p:cNvSpPr/>
          <p:nvPr/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0" name="DISTORTION…"/>
          <p:cNvSpPr txBox="1">
            <a:spLocks noGrp="1"/>
          </p:cNvSpPr>
          <p:nvPr>
            <p:ph type="title"/>
          </p:nvPr>
        </p:nvSpPr>
        <p:spPr>
          <a:xfrm>
            <a:off x="609600" y="1155700"/>
            <a:ext cx="12496800" cy="9779000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46607D"/>
                </a:solidFill>
              </a:defRPr>
            </a:pPr>
            <a:r>
              <a:rPr lang="it-IT" dirty="0"/>
              <a:t>VOICE</a:t>
            </a:r>
            <a:endParaRPr dirty="0"/>
          </a:p>
          <a:p>
            <a:pPr>
              <a:defRPr>
                <a:solidFill>
                  <a:srgbClr val="46607D"/>
                </a:solidFill>
              </a:defRPr>
            </a:pPr>
            <a:r>
              <a:rPr lang="it-IT" dirty="0"/>
              <a:t>HARMONIZER</a:t>
            </a:r>
            <a:endParaRPr dirty="0"/>
          </a:p>
          <a:p>
            <a:pPr>
              <a:defRPr>
                <a:solidFill>
                  <a:srgbClr val="46607D"/>
                </a:solidFill>
              </a:defRPr>
            </a:pPr>
            <a:endParaRPr dirty="0"/>
          </a:p>
        </p:txBody>
      </p:sp>
      <p:sp>
        <p:nvSpPr>
          <p:cNvPr id="131" name="Computer Music Language and Systems - Homework 2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3800">
                <a:solidFill>
                  <a:srgbClr val="6488B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Computer Music Language and Systems - Homework </a:t>
            </a:r>
            <a:r>
              <a:rPr lang="it-IT" dirty="0"/>
              <a:t>3</a:t>
            </a:r>
            <a:endParaRPr dirty="0"/>
          </a:p>
          <a:p>
            <a:pPr>
              <a:defRPr sz="3800">
                <a:solidFill>
                  <a:srgbClr val="6488B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Politecnico</a:t>
            </a:r>
            <a:r>
              <a:rPr dirty="0"/>
              <a:t> di Milano </a:t>
            </a:r>
            <a:r>
              <a:rPr dirty="0" err="1"/>
              <a:t>a.a.</a:t>
            </a:r>
            <a:r>
              <a:rPr dirty="0"/>
              <a:t> 2020/2021</a:t>
            </a:r>
          </a:p>
          <a:p>
            <a:pPr>
              <a:defRPr sz="3800">
                <a:solidFill>
                  <a:srgbClr val="6488B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E. Castelli - E. </a:t>
            </a:r>
            <a:r>
              <a:rPr dirty="0" err="1"/>
              <a:t>Intagliata</a:t>
            </a:r>
            <a:r>
              <a:rPr dirty="0"/>
              <a:t> -  A. Rizzitiello - G. </a:t>
            </a:r>
            <a:r>
              <a:rPr dirty="0" err="1"/>
              <a:t>Zanocco</a:t>
            </a:r>
            <a:endParaRPr dirty="0"/>
          </a:p>
        </p:txBody>
      </p:sp>
      <p:pic>
        <p:nvPicPr>
          <p:cNvPr id="5" name="Segnaposto immagine 4" descr="Immagine che contiene persona, gruppo, tuta, posando&#10;&#10;Descrizione generata automaticamente">
            <a:extLst>
              <a:ext uri="{FF2B5EF4-FFF2-40B4-BE49-F238E27FC236}">
                <a16:creationId xmlns:a16="http://schemas.microsoft.com/office/drawing/2014/main" id="{E2747763-8096-41FD-8DC3-E584FD6E4DFC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64" r="16667"/>
          <a:stretch/>
        </p:blipFill>
        <p:spPr>
          <a:xfrm>
            <a:off x="13377333" y="-3"/>
            <a:ext cx="11006666" cy="13716003"/>
          </a:xfr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Line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4" name="DISTORTION"/>
          <p:cNvSpPr txBox="1"/>
          <p:nvPr/>
        </p:nvSpPr>
        <p:spPr>
          <a:xfrm>
            <a:off x="989151" y="1016000"/>
            <a:ext cx="22352001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defTabSz="792479">
              <a:spcBef>
                <a:spcPts val="3100"/>
              </a:spcBef>
              <a:defRPr sz="7200" i="0" cap="all" spc="0">
                <a:solidFill>
                  <a:srgbClr val="46607D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rPr lang="it-IT" dirty="0"/>
              <a:t>VOICE AND HARMONY</a:t>
            </a:r>
            <a:endParaRPr dirty="0"/>
          </a:p>
        </p:txBody>
      </p:sp>
      <p:pic>
        <p:nvPicPr>
          <p:cNvPr id="3" name="Immagine 2" descr="Immagine che contiene tavolo&#10;&#10;Descrizione generata automaticamente">
            <a:extLst>
              <a:ext uri="{FF2B5EF4-FFF2-40B4-BE49-F238E27FC236}">
                <a16:creationId xmlns:a16="http://schemas.microsoft.com/office/drawing/2014/main" id="{C1D04517-4D95-4453-8980-A4D2E658DA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678" y="5305903"/>
            <a:ext cx="13653530" cy="6696200"/>
          </a:xfrm>
          <a:prstGeom prst="rect">
            <a:avLst/>
          </a:prstGeom>
        </p:spPr>
      </p:pic>
      <p:pic>
        <p:nvPicPr>
          <p:cNvPr id="12" name="Ovale Ovale" descr="Ovale Ovale">
            <a:extLst>
              <a:ext uri="{FF2B5EF4-FFF2-40B4-BE49-F238E27FC236}">
                <a16:creationId xmlns:a16="http://schemas.microsoft.com/office/drawing/2014/main" id="{1118A7A5-E4D4-4BF0-A049-5D4A963233D3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03199" y="8225872"/>
            <a:ext cx="4923932" cy="1924590"/>
          </a:xfrm>
          <a:prstGeom prst="rect">
            <a:avLst/>
          </a:prstGeom>
        </p:spPr>
      </p:pic>
      <p:sp>
        <p:nvSpPr>
          <p:cNvPr id="14" name="- Tone filter">
            <a:extLst>
              <a:ext uri="{FF2B5EF4-FFF2-40B4-BE49-F238E27FC236}">
                <a16:creationId xmlns:a16="http://schemas.microsoft.com/office/drawing/2014/main" id="{B689A685-E328-4F67-886E-9965C5E4F9A9}"/>
              </a:ext>
            </a:extLst>
          </p:cNvPr>
          <p:cNvSpPr txBox="1"/>
          <p:nvPr/>
        </p:nvSpPr>
        <p:spPr>
          <a:xfrm>
            <a:off x="989151" y="6201278"/>
            <a:ext cx="6890733" cy="2021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b="1" dirty="0" err="1"/>
              <a:t>Quadriads</a:t>
            </a:r>
            <a:r>
              <a:rPr lang="it-IT" sz="5400" dirty="0"/>
              <a:t> from </a:t>
            </a:r>
            <a:r>
              <a:rPr lang="it-IT" sz="5400" b="1" dirty="0"/>
              <a:t>major</a:t>
            </a:r>
          </a:p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it-IT" sz="5400" b="1" dirty="0"/>
              <a:t>  scale</a:t>
            </a:r>
            <a:r>
              <a:rPr lang="it-IT" sz="5400" dirty="0"/>
              <a:t> </a:t>
            </a:r>
            <a:r>
              <a:rPr lang="it-IT" sz="5400" b="1" dirty="0" err="1"/>
              <a:t>harmony</a:t>
            </a:r>
            <a:endParaRPr sz="5400" b="1" dirty="0"/>
          </a:p>
        </p:txBody>
      </p:sp>
      <p:pic>
        <p:nvPicPr>
          <p:cNvPr id="20" name="Rettangolo Rettangolo" descr="Rettangolo Rettangolo">
            <a:extLst>
              <a:ext uri="{FF2B5EF4-FFF2-40B4-BE49-F238E27FC236}">
                <a16:creationId xmlns:a16="http://schemas.microsoft.com/office/drawing/2014/main" id="{D1C669F3-953F-4E34-A77A-3C00DC1116EC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0869192" y="5164209"/>
            <a:ext cx="4799524" cy="1204802"/>
          </a:xfrm>
          <a:prstGeom prst="rect">
            <a:avLst/>
          </a:prstGeom>
        </p:spPr>
      </p:pic>
      <p:pic>
        <p:nvPicPr>
          <p:cNvPr id="21" name="Rettangolo Rettangolo" descr="Rettangolo Rettangolo">
            <a:extLst>
              <a:ext uri="{FF2B5EF4-FFF2-40B4-BE49-F238E27FC236}">
                <a16:creationId xmlns:a16="http://schemas.microsoft.com/office/drawing/2014/main" id="{DEFE0772-3DE8-4647-9D49-5427E617BCE0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6875504" y="5168210"/>
            <a:ext cx="6193970" cy="1204803"/>
          </a:xfrm>
          <a:prstGeom prst="rect">
            <a:avLst/>
          </a:prstGeom>
        </p:spPr>
      </p:pic>
      <p:sp>
        <p:nvSpPr>
          <p:cNvPr id="22" name="- Tone filter">
            <a:extLst>
              <a:ext uri="{FF2B5EF4-FFF2-40B4-BE49-F238E27FC236}">
                <a16:creationId xmlns:a16="http://schemas.microsoft.com/office/drawing/2014/main" id="{3F5CD135-4151-4DD7-901F-51E7FA88A624}"/>
              </a:ext>
            </a:extLst>
          </p:cNvPr>
          <p:cNvSpPr txBox="1"/>
          <p:nvPr/>
        </p:nvSpPr>
        <p:spPr>
          <a:xfrm>
            <a:off x="989151" y="9777234"/>
            <a:ext cx="6989093" cy="2021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400" b="1" dirty="0"/>
              <a:t>- Interval structure </a:t>
            </a:r>
            <a:r>
              <a:rPr lang="en-US" sz="5400" dirty="0"/>
              <a:t>and </a:t>
            </a:r>
          </a:p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400" dirty="0"/>
              <a:t>«</a:t>
            </a:r>
            <a:r>
              <a:rPr lang="en-US" sz="5400" b="1" dirty="0"/>
              <a:t>darkness scale</a:t>
            </a:r>
            <a:r>
              <a:rPr lang="en-US" sz="5400" dirty="0"/>
              <a:t>»</a:t>
            </a:r>
            <a:endParaRPr lang="en-US" sz="5400" b="1" dirty="0"/>
          </a:p>
        </p:txBody>
      </p:sp>
      <p:sp>
        <p:nvSpPr>
          <p:cNvPr id="23" name="- Tone filter">
            <a:extLst>
              <a:ext uri="{FF2B5EF4-FFF2-40B4-BE49-F238E27FC236}">
                <a16:creationId xmlns:a16="http://schemas.microsoft.com/office/drawing/2014/main" id="{6E26161F-3434-4A02-BAD1-B428CD8C4A1B}"/>
              </a:ext>
            </a:extLst>
          </p:cNvPr>
          <p:cNvSpPr txBox="1"/>
          <p:nvPr/>
        </p:nvSpPr>
        <p:spPr>
          <a:xfrm>
            <a:off x="1146318" y="3830559"/>
            <a:ext cx="7793993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dirty="0"/>
              <a:t>Voice in </a:t>
            </a:r>
            <a:r>
              <a:rPr lang="it-IT" sz="5400" b="1" dirty="0" err="1"/>
              <a:t>polyphonic</a:t>
            </a:r>
            <a:r>
              <a:rPr lang="it-IT" sz="5400" b="1" dirty="0"/>
              <a:t> </a:t>
            </a:r>
            <a:r>
              <a:rPr lang="it-IT" sz="5400" b="1" dirty="0" err="1"/>
              <a:t>form</a:t>
            </a:r>
            <a:endParaRPr sz="5400" b="1" dirty="0"/>
          </a:p>
        </p:txBody>
      </p:sp>
      <p:pic>
        <p:nvPicPr>
          <p:cNvPr id="5" name="Immagine 4" descr="Immagine che contiene sfocatura&#10;&#10;Descrizione generata automaticamente">
            <a:extLst>
              <a:ext uri="{FF2B5EF4-FFF2-40B4-BE49-F238E27FC236}">
                <a16:creationId xmlns:a16="http://schemas.microsoft.com/office/drawing/2014/main" id="{27C8F8DF-E022-4DFD-91C6-15F2A51FF0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5764" y="794749"/>
            <a:ext cx="8475479" cy="342762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Line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4" name="WORKFLOW"/>
          <p:cNvSpPr txBox="1"/>
          <p:nvPr/>
        </p:nvSpPr>
        <p:spPr>
          <a:xfrm>
            <a:off x="989151" y="1016000"/>
            <a:ext cx="22352001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defTabSz="792479">
              <a:spcBef>
                <a:spcPts val="3100"/>
              </a:spcBef>
              <a:defRPr sz="7200" i="0" cap="all" spc="0">
                <a:solidFill>
                  <a:srgbClr val="46607D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rPr lang="it-IT" dirty="0"/>
              <a:t>IMPLEMENTATION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E48DE4E-C6D3-4745-8218-A8D00228C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770" y="6964197"/>
            <a:ext cx="15071478" cy="5704592"/>
          </a:xfrm>
          <a:prstGeom prst="rect">
            <a:avLst/>
          </a:prstGeom>
        </p:spPr>
      </p:pic>
      <p:sp>
        <p:nvSpPr>
          <p:cNvPr id="50" name="Parameters…">
            <a:extLst>
              <a:ext uri="{FF2B5EF4-FFF2-40B4-BE49-F238E27FC236}">
                <a16:creationId xmlns:a16="http://schemas.microsoft.com/office/drawing/2014/main" id="{8931586D-0295-4951-89BD-231674561958}"/>
              </a:ext>
            </a:extLst>
          </p:cNvPr>
          <p:cNvSpPr txBox="1"/>
          <p:nvPr/>
        </p:nvSpPr>
        <p:spPr>
          <a:xfrm>
            <a:off x="1016000" y="2466920"/>
            <a:ext cx="4754443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67126" indent="-467126">
              <a:buSzPct val="75000"/>
              <a:buFont typeface="Zapf Dingbats"/>
              <a:buChar char="-"/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it-IT" sz="5400" dirty="0">
                <a:solidFill>
                  <a:srgbClr val="1A8518"/>
                </a:solidFill>
              </a:rPr>
              <a:t>\</a:t>
            </a:r>
            <a:r>
              <a:rPr lang="it-IT" sz="5400" dirty="0" err="1">
                <a:solidFill>
                  <a:srgbClr val="1A8518"/>
                </a:solidFill>
              </a:rPr>
              <a:t>vocarmonizer</a:t>
            </a:r>
            <a:endParaRPr sz="5400" dirty="0">
              <a:solidFill>
                <a:srgbClr val="1A8518"/>
              </a:solidFill>
            </a:endParaRPr>
          </a:p>
        </p:txBody>
      </p:sp>
      <p:sp>
        <p:nvSpPr>
          <p:cNvPr id="51" name="Parameters…">
            <a:extLst>
              <a:ext uri="{FF2B5EF4-FFF2-40B4-BE49-F238E27FC236}">
                <a16:creationId xmlns:a16="http://schemas.microsoft.com/office/drawing/2014/main" id="{AB1F0E4E-9181-4BE2-A50D-A8F96A5915D1}"/>
              </a:ext>
            </a:extLst>
          </p:cNvPr>
          <p:cNvSpPr txBox="1"/>
          <p:nvPr/>
        </p:nvSpPr>
        <p:spPr>
          <a:xfrm>
            <a:off x="989151" y="6197260"/>
            <a:ext cx="2385461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67126" indent="-467126">
              <a:buSzPct val="75000"/>
              <a:buFont typeface="Zapf Dingbats"/>
              <a:buChar char="-"/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it-IT" sz="5400" dirty="0">
                <a:solidFill>
                  <a:srgbClr val="1A8518"/>
                </a:solidFill>
              </a:rPr>
              <a:t>\delay</a:t>
            </a:r>
            <a:endParaRPr sz="5400" dirty="0">
              <a:solidFill>
                <a:srgbClr val="1A8518"/>
              </a:solidFill>
            </a:endParaRPr>
          </a:p>
        </p:txBody>
      </p:sp>
      <p:sp>
        <p:nvSpPr>
          <p:cNvPr id="52" name="Parameters…">
            <a:extLst>
              <a:ext uri="{FF2B5EF4-FFF2-40B4-BE49-F238E27FC236}">
                <a16:creationId xmlns:a16="http://schemas.microsoft.com/office/drawing/2014/main" id="{43A97DB1-1354-482B-A0EF-BFAD2EA2FC70}"/>
              </a:ext>
            </a:extLst>
          </p:cNvPr>
          <p:cNvSpPr txBox="1"/>
          <p:nvPr/>
        </p:nvSpPr>
        <p:spPr>
          <a:xfrm>
            <a:off x="989151" y="9323328"/>
            <a:ext cx="2727093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67126" indent="-467126">
              <a:buSzPct val="75000"/>
              <a:buFont typeface="Zapf Dingbats"/>
              <a:buChar char="-"/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it-IT" sz="5400" dirty="0">
                <a:solidFill>
                  <a:srgbClr val="1A8518"/>
                </a:solidFill>
              </a:rPr>
              <a:t>\</a:t>
            </a:r>
            <a:r>
              <a:rPr lang="it-IT" sz="5400" dirty="0" err="1">
                <a:solidFill>
                  <a:srgbClr val="1A8518"/>
                </a:solidFill>
              </a:rPr>
              <a:t>reverb</a:t>
            </a:r>
            <a:endParaRPr sz="5400" dirty="0">
              <a:solidFill>
                <a:srgbClr val="1A8518"/>
              </a:solidFill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997B5D6-0F6C-4852-8FB4-C57FBA5AEE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9208" y="2778932"/>
            <a:ext cx="3330792" cy="3330792"/>
          </a:xfrm>
          <a:prstGeom prst="rect">
            <a:avLst/>
          </a:prstGeom>
        </p:spPr>
      </p:pic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B679F648-7FEC-4F48-8B38-E90AC58D46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188267" y="390934"/>
            <a:ext cx="3883350" cy="388335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2D4E9EA8-88A8-440F-A3A9-F6803542A0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703" y="3766158"/>
            <a:ext cx="15442924" cy="2014894"/>
          </a:xfrm>
          <a:prstGeom prst="rect">
            <a:avLst/>
          </a:prstGeom>
        </p:spPr>
      </p:pic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CF7F3E1C-7DFB-4866-B9F1-D1CEE5FACD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54" y="7484998"/>
            <a:ext cx="8081800" cy="1064272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516C332E-2B26-4368-B59F-733188C178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10611066"/>
            <a:ext cx="8474134" cy="882434"/>
          </a:xfrm>
          <a:prstGeom prst="rect">
            <a:avLst/>
          </a:prstGeom>
        </p:spPr>
      </p:pic>
      <p:pic>
        <p:nvPicPr>
          <p:cNvPr id="65" name="Ovale Ovale" descr="Ovale Ovale">
            <a:extLst>
              <a:ext uri="{FF2B5EF4-FFF2-40B4-BE49-F238E27FC236}">
                <a16:creationId xmlns:a16="http://schemas.microsoft.com/office/drawing/2014/main" id="{7AD76A4A-B871-4B35-8E40-91015443B149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12468913" y="7130849"/>
            <a:ext cx="2058287" cy="1016001"/>
          </a:xfrm>
          <a:prstGeom prst="rect">
            <a:avLst/>
          </a:prstGeom>
        </p:spPr>
      </p:pic>
      <p:pic>
        <p:nvPicPr>
          <p:cNvPr id="66" name="Ovale Ovale" descr="Ovale Ovale">
            <a:extLst>
              <a:ext uri="{FF2B5EF4-FFF2-40B4-BE49-F238E27FC236}">
                <a16:creationId xmlns:a16="http://schemas.microsoft.com/office/drawing/2014/main" id="{09986D07-BB4A-4870-B204-F7DBDE7ECC09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16909714" y="7130849"/>
            <a:ext cx="2058287" cy="1016001"/>
          </a:xfrm>
          <a:prstGeom prst="rect">
            <a:avLst/>
          </a:prstGeom>
        </p:spPr>
      </p:pic>
      <p:pic>
        <p:nvPicPr>
          <p:cNvPr id="67" name="Ovale Ovale" descr="Ovale Ovale">
            <a:extLst>
              <a:ext uri="{FF2B5EF4-FFF2-40B4-BE49-F238E27FC236}">
                <a16:creationId xmlns:a16="http://schemas.microsoft.com/office/drawing/2014/main" id="{AB7AC951-66F3-405D-B57A-19A5884C606D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20165460" y="7130849"/>
            <a:ext cx="2058287" cy="1016001"/>
          </a:xfrm>
          <a:prstGeom prst="rect">
            <a:avLst/>
          </a:prstGeom>
        </p:spPr>
      </p:pic>
      <p:pic>
        <p:nvPicPr>
          <p:cNvPr id="69" name="Ovale Ovale" descr="Ovale Ovale">
            <a:extLst>
              <a:ext uri="{FF2B5EF4-FFF2-40B4-BE49-F238E27FC236}">
                <a16:creationId xmlns:a16="http://schemas.microsoft.com/office/drawing/2014/main" id="{3E1DD485-04AF-4A14-90D5-2B8FDA8130BB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119684" y="11573144"/>
            <a:ext cx="1565250" cy="1016002"/>
          </a:xfrm>
          <a:prstGeom prst="rect">
            <a:avLst/>
          </a:prstGeom>
        </p:spPr>
      </p:pic>
      <p:pic>
        <p:nvPicPr>
          <p:cNvPr id="71" name="Ovale Ovale" descr="Ovale Ovale">
            <a:extLst>
              <a:ext uri="{FF2B5EF4-FFF2-40B4-BE49-F238E27FC236}">
                <a16:creationId xmlns:a16="http://schemas.microsoft.com/office/drawing/2014/main" id="{D134E360-B11E-4B06-9F21-7CED92F77986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22737998" y="10861944"/>
            <a:ext cx="1565250" cy="1016002"/>
          </a:xfrm>
          <a:prstGeom prst="rect">
            <a:avLst/>
          </a:prstGeom>
        </p:spPr>
      </p:pic>
      <p:pic>
        <p:nvPicPr>
          <p:cNvPr id="73" name="Ovale Ovale" descr="Ovale Ovale">
            <a:extLst>
              <a:ext uri="{FF2B5EF4-FFF2-40B4-BE49-F238E27FC236}">
                <a16:creationId xmlns:a16="http://schemas.microsoft.com/office/drawing/2014/main" id="{135EBBE3-7EBF-4F82-A9DD-B696241BBC4F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15375239" y="11065144"/>
            <a:ext cx="2058287" cy="101600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Line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2" name="GUI"/>
          <p:cNvSpPr txBox="1"/>
          <p:nvPr/>
        </p:nvSpPr>
        <p:spPr>
          <a:xfrm>
            <a:off x="989151" y="1016000"/>
            <a:ext cx="22352001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defTabSz="792479">
              <a:spcBef>
                <a:spcPts val="3100"/>
              </a:spcBef>
              <a:defRPr sz="7200" i="0" cap="all" spc="0">
                <a:solidFill>
                  <a:srgbClr val="46607D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rPr dirty="0"/>
              <a:t>GUI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3B91C00-5FF2-4273-B92B-07A52D867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57" y="2912540"/>
            <a:ext cx="13049598" cy="9787448"/>
          </a:xfrm>
          <a:prstGeom prst="rect">
            <a:avLst/>
          </a:prstGeom>
        </p:spPr>
      </p:pic>
      <p:sp>
        <p:nvSpPr>
          <p:cNvPr id="20" name="- Tone filter">
            <a:extLst>
              <a:ext uri="{FF2B5EF4-FFF2-40B4-BE49-F238E27FC236}">
                <a16:creationId xmlns:a16="http://schemas.microsoft.com/office/drawing/2014/main" id="{F4B05924-52F1-4695-B81D-41736BDE8DFB}"/>
              </a:ext>
            </a:extLst>
          </p:cNvPr>
          <p:cNvSpPr txBox="1"/>
          <p:nvPr/>
        </p:nvSpPr>
        <p:spPr>
          <a:xfrm>
            <a:off x="1139120" y="5072435"/>
            <a:ext cx="5816336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b="1" dirty="0"/>
              <a:t>Gain</a:t>
            </a:r>
            <a:r>
              <a:rPr lang="it-IT" sz="5400" dirty="0"/>
              <a:t> of </a:t>
            </a:r>
            <a:r>
              <a:rPr lang="it-IT" sz="5400" dirty="0" err="1"/>
              <a:t>each</a:t>
            </a:r>
            <a:r>
              <a:rPr lang="it-IT" sz="5400" dirty="0"/>
              <a:t> voice</a:t>
            </a:r>
            <a:endParaRPr sz="5400" dirty="0"/>
          </a:p>
        </p:txBody>
      </p:sp>
      <p:sp>
        <p:nvSpPr>
          <p:cNvPr id="21" name="- Antialiasing filter">
            <a:extLst>
              <a:ext uri="{FF2B5EF4-FFF2-40B4-BE49-F238E27FC236}">
                <a16:creationId xmlns:a16="http://schemas.microsoft.com/office/drawing/2014/main" id="{54F137F7-9818-4310-9887-3DF47FA486D6}"/>
              </a:ext>
            </a:extLst>
          </p:cNvPr>
          <p:cNvSpPr txBox="1"/>
          <p:nvPr/>
        </p:nvSpPr>
        <p:spPr>
          <a:xfrm>
            <a:off x="1139120" y="3634011"/>
            <a:ext cx="3706849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b="1" dirty="0" err="1"/>
              <a:t>Chord</a:t>
            </a:r>
            <a:r>
              <a:rPr lang="it-IT" sz="5400" dirty="0"/>
              <a:t> </a:t>
            </a:r>
            <a:r>
              <a:rPr lang="it-IT" sz="5400" dirty="0" err="1"/>
              <a:t>type</a:t>
            </a:r>
            <a:endParaRPr sz="5400" dirty="0"/>
          </a:p>
        </p:txBody>
      </p:sp>
      <p:sp>
        <p:nvSpPr>
          <p:cNvPr id="22" name="- Tone filter">
            <a:extLst>
              <a:ext uri="{FF2B5EF4-FFF2-40B4-BE49-F238E27FC236}">
                <a16:creationId xmlns:a16="http://schemas.microsoft.com/office/drawing/2014/main" id="{2DD8F22A-8D61-475F-9191-1BA8635ADEE6}"/>
              </a:ext>
            </a:extLst>
          </p:cNvPr>
          <p:cNvSpPr txBox="1"/>
          <p:nvPr/>
        </p:nvSpPr>
        <p:spPr>
          <a:xfrm>
            <a:off x="1139120" y="6510859"/>
            <a:ext cx="3633110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b="1" dirty="0"/>
              <a:t>Delay</a:t>
            </a:r>
            <a:r>
              <a:rPr lang="it-IT" sz="5400" dirty="0"/>
              <a:t> time</a:t>
            </a:r>
            <a:endParaRPr sz="5400" dirty="0"/>
          </a:p>
        </p:txBody>
      </p:sp>
      <p:sp>
        <p:nvSpPr>
          <p:cNvPr id="23" name="- Tone filter">
            <a:extLst>
              <a:ext uri="{FF2B5EF4-FFF2-40B4-BE49-F238E27FC236}">
                <a16:creationId xmlns:a16="http://schemas.microsoft.com/office/drawing/2014/main" id="{7A9F4CA0-EB80-469F-A5EF-129280F36AB9}"/>
              </a:ext>
            </a:extLst>
          </p:cNvPr>
          <p:cNvSpPr txBox="1"/>
          <p:nvPr/>
        </p:nvSpPr>
        <p:spPr>
          <a:xfrm>
            <a:off x="1084512" y="7954052"/>
            <a:ext cx="3448573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b="1" dirty="0"/>
              <a:t>Room size</a:t>
            </a:r>
            <a:endParaRPr sz="5400" b="1" dirty="0"/>
          </a:p>
        </p:txBody>
      </p:sp>
      <p:sp>
        <p:nvSpPr>
          <p:cNvPr id="24" name="- Tone filter">
            <a:extLst>
              <a:ext uri="{FF2B5EF4-FFF2-40B4-BE49-F238E27FC236}">
                <a16:creationId xmlns:a16="http://schemas.microsoft.com/office/drawing/2014/main" id="{C707EC88-8C62-4992-BFEB-9752D9B242E5}"/>
              </a:ext>
            </a:extLst>
          </p:cNvPr>
          <p:cNvSpPr txBox="1"/>
          <p:nvPr/>
        </p:nvSpPr>
        <p:spPr>
          <a:xfrm>
            <a:off x="1139120" y="9392476"/>
            <a:ext cx="4744376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b="1" dirty="0"/>
              <a:t>Room </a:t>
            </a:r>
            <a:r>
              <a:rPr lang="it-IT" sz="5400" b="1" dirty="0" err="1"/>
              <a:t>wet</a:t>
            </a:r>
            <a:r>
              <a:rPr lang="it-IT" sz="5400" b="1" dirty="0"/>
              <a:t>/dry</a:t>
            </a:r>
            <a:endParaRPr sz="5400" b="1" dirty="0"/>
          </a:p>
        </p:txBody>
      </p:sp>
      <p:sp>
        <p:nvSpPr>
          <p:cNvPr id="25" name="- Tone filter">
            <a:extLst>
              <a:ext uri="{FF2B5EF4-FFF2-40B4-BE49-F238E27FC236}">
                <a16:creationId xmlns:a16="http://schemas.microsoft.com/office/drawing/2014/main" id="{112717DF-1C86-41C2-9268-712A3E1BD033}"/>
              </a:ext>
            </a:extLst>
          </p:cNvPr>
          <p:cNvSpPr txBox="1"/>
          <p:nvPr/>
        </p:nvSpPr>
        <p:spPr>
          <a:xfrm>
            <a:off x="1139120" y="10840438"/>
            <a:ext cx="4735142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b="1" dirty="0" err="1"/>
              <a:t>Darkness</a:t>
            </a:r>
            <a:r>
              <a:rPr lang="it-IT" sz="5400" dirty="0"/>
              <a:t> scale</a:t>
            </a:r>
            <a:endParaRPr sz="5400" dirty="0"/>
          </a:p>
        </p:txBody>
      </p:sp>
      <p:pic>
        <p:nvPicPr>
          <p:cNvPr id="28" name="Linea Linea" descr="Linea Linea">
            <a:extLst>
              <a:ext uri="{FF2B5EF4-FFF2-40B4-BE49-F238E27FC236}">
                <a16:creationId xmlns:a16="http://schemas.microsoft.com/office/drawing/2014/main" id="{1C475618-AC04-4967-8731-CFCD0CDAC8FC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744404" y="7301277"/>
            <a:ext cx="2534196" cy="795716"/>
          </a:xfrm>
          <a:prstGeom prst="rect">
            <a:avLst/>
          </a:prstGeom>
        </p:spPr>
      </p:pic>
      <p:sp>
        <p:nvSpPr>
          <p:cNvPr id="30" name="Ornamento 15">
            <a:extLst>
              <a:ext uri="{FF2B5EF4-FFF2-40B4-BE49-F238E27FC236}">
                <a16:creationId xmlns:a16="http://schemas.microsoft.com/office/drawing/2014/main" id="{6D0BEC24-9C11-4A4F-AB99-09E92560613D}"/>
              </a:ext>
            </a:extLst>
          </p:cNvPr>
          <p:cNvSpPr/>
          <p:nvPr/>
        </p:nvSpPr>
        <p:spPr>
          <a:xfrm rot="5400000" flipH="1">
            <a:off x="2910077" y="7359658"/>
            <a:ext cx="8149782" cy="678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97" h="21407" extrusionOk="0">
                <a:moveTo>
                  <a:pt x="127" y="21385"/>
                </a:moveTo>
                <a:cubicBezTo>
                  <a:pt x="80" y="21500"/>
                  <a:pt x="32" y="21150"/>
                  <a:pt x="22" y="20589"/>
                </a:cubicBezTo>
                <a:cubicBezTo>
                  <a:pt x="-49" y="16792"/>
                  <a:pt x="-101" y="3668"/>
                  <a:pt x="2551" y="3668"/>
                </a:cubicBezTo>
                <a:cubicBezTo>
                  <a:pt x="5450" y="3668"/>
                  <a:pt x="7783" y="6654"/>
                  <a:pt x="8489" y="6654"/>
                </a:cubicBezTo>
                <a:cubicBezTo>
                  <a:pt x="9176" y="6654"/>
                  <a:pt x="9850" y="7505"/>
                  <a:pt x="10398" y="383"/>
                </a:cubicBezTo>
                <a:cubicBezTo>
                  <a:pt x="10425" y="27"/>
                  <a:pt x="10468" y="-100"/>
                  <a:pt x="10505" y="85"/>
                </a:cubicBezTo>
                <a:cubicBezTo>
                  <a:pt x="10558" y="346"/>
                  <a:pt x="10581" y="1085"/>
                  <a:pt x="10552" y="1677"/>
                </a:cubicBezTo>
                <a:cubicBezTo>
                  <a:pt x="10406" y="4646"/>
                  <a:pt x="9857" y="12298"/>
                  <a:pt x="8066" y="11591"/>
                </a:cubicBezTo>
                <a:cubicBezTo>
                  <a:pt x="6083" y="10808"/>
                  <a:pt x="4031" y="10161"/>
                  <a:pt x="2102" y="9760"/>
                </a:cubicBezTo>
                <a:cubicBezTo>
                  <a:pt x="1094" y="9549"/>
                  <a:pt x="161" y="9984"/>
                  <a:pt x="201" y="20310"/>
                </a:cubicBezTo>
                <a:cubicBezTo>
                  <a:pt x="203" y="20826"/>
                  <a:pt x="172" y="21283"/>
                  <a:pt x="129" y="21385"/>
                </a:cubicBezTo>
                <a:cubicBezTo>
                  <a:pt x="128" y="21385"/>
                  <a:pt x="128" y="21385"/>
                  <a:pt x="127" y="21385"/>
                </a:cubicBezTo>
                <a:close/>
                <a:moveTo>
                  <a:pt x="21269" y="21385"/>
                </a:moveTo>
                <a:cubicBezTo>
                  <a:pt x="21226" y="21283"/>
                  <a:pt x="21195" y="20826"/>
                  <a:pt x="21197" y="20310"/>
                </a:cubicBezTo>
                <a:cubicBezTo>
                  <a:pt x="21237" y="9984"/>
                  <a:pt x="20304" y="9549"/>
                  <a:pt x="19296" y="9760"/>
                </a:cubicBezTo>
                <a:cubicBezTo>
                  <a:pt x="17367" y="10161"/>
                  <a:pt x="15315" y="10808"/>
                  <a:pt x="13332" y="11591"/>
                </a:cubicBezTo>
                <a:cubicBezTo>
                  <a:pt x="11541" y="12298"/>
                  <a:pt x="10992" y="4646"/>
                  <a:pt x="10846" y="1677"/>
                </a:cubicBezTo>
                <a:cubicBezTo>
                  <a:pt x="10817" y="1085"/>
                  <a:pt x="10840" y="346"/>
                  <a:pt x="10893" y="85"/>
                </a:cubicBezTo>
                <a:cubicBezTo>
                  <a:pt x="10930" y="-100"/>
                  <a:pt x="10973" y="27"/>
                  <a:pt x="11000" y="383"/>
                </a:cubicBezTo>
                <a:cubicBezTo>
                  <a:pt x="11548" y="7505"/>
                  <a:pt x="12222" y="6654"/>
                  <a:pt x="12909" y="6654"/>
                </a:cubicBezTo>
                <a:cubicBezTo>
                  <a:pt x="13615" y="6654"/>
                  <a:pt x="15948" y="3668"/>
                  <a:pt x="18847" y="3668"/>
                </a:cubicBezTo>
                <a:cubicBezTo>
                  <a:pt x="21499" y="3668"/>
                  <a:pt x="21447" y="16792"/>
                  <a:pt x="21376" y="20589"/>
                </a:cubicBezTo>
                <a:cubicBezTo>
                  <a:pt x="21366" y="21150"/>
                  <a:pt x="21318" y="21500"/>
                  <a:pt x="21271" y="21385"/>
                </a:cubicBezTo>
                <a:cubicBezTo>
                  <a:pt x="21270" y="21385"/>
                  <a:pt x="21270" y="21385"/>
                  <a:pt x="21269" y="21385"/>
                </a:cubicBezTo>
                <a:close/>
              </a:path>
            </a:pathLst>
          </a:custGeom>
          <a:solidFill>
            <a:schemeClr val="accent4">
              <a:lumOff val="-988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Line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5" name="Demo"/>
          <p:cNvSpPr txBox="1"/>
          <p:nvPr/>
        </p:nvSpPr>
        <p:spPr>
          <a:xfrm>
            <a:off x="989151" y="1016000"/>
            <a:ext cx="22352001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92500" lnSpcReduction="20000"/>
          </a:bodyPr>
          <a:lstStyle>
            <a:lvl1pPr defTabSz="792479">
              <a:spcBef>
                <a:spcPts val="3100"/>
              </a:spcBef>
              <a:defRPr sz="7200" i="0" cap="all" spc="0">
                <a:solidFill>
                  <a:srgbClr val="46607D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rPr lang="it-IT" dirty="0"/>
              <a:t>DEMO</a:t>
            </a:r>
            <a:endParaRPr dirty="0"/>
          </a:p>
        </p:txBody>
      </p:sp>
      <p:pic>
        <p:nvPicPr>
          <p:cNvPr id="2" name="Demo hw3">
            <a:hlinkClick r:id="" action="ppaction://media"/>
            <a:extLst>
              <a:ext uri="{FF2B5EF4-FFF2-40B4-BE49-F238E27FC236}">
                <a16:creationId xmlns:a16="http://schemas.microsoft.com/office/drawing/2014/main" id="{97EFF97D-66C6-4EAF-834D-73270424AE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05926" y="3023191"/>
            <a:ext cx="16118450" cy="906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1428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1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Line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5" name="Demo"/>
          <p:cNvSpPr txBox="1"/>
          <p:nvPr/>
        </p:nvSpPr>
        <p:spPr>
          <a:xfrm>
            <a:off x="989151" y="1016000"/>
            <a:ext cx="22352001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 lnSpcReduction="20000"/>
          </a:bodyPr>
          <a:lstStyle>
            <a:lvl1pPr defTabSz="792479">
              <a:spcBef>
                <a:spcPts val="3100"/>
              </a:spcBef>
              <a:defRPr sz="7200" i="0" cap="all" spc="0">
                <a:solidFill>
                  <a:srgbClr val="46607D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rPr lang="it-IT" dirty="0"/>
              <a:t>FUTURE WORK</a:t>
            </a:r>
            <a:endParaRPr dirty="0"/>
          </a:p>
        </p:txBody>
      </p:sp>
      <p:sp>
        <p:nvSpPr>
          <p:cNvPr id="4" name="- Tone filter">
            <a:extLst>
              <a:ext uri="{FF2B5EF4-FFF2-40B4-BE49-F238E27FC236}">
                <a16:creationId xmlns:a16="http://schemas.microsoft.com/office/drawing/2014/main" id="{D1DB92A0-5776-4CA3-AABB-0581DD423CAB}"/>
              </a:ext>
            </a:extLst>
          </p:cNvPr>
          <p:cNvSpPr txBox="1"/>
          <p:nvPr/>
        </p:nvSpPr>
        <p:spPr>
          <a:xfrm>
            <a:off x="1139120" y="5072435"/>
            <a:ext cx="18858624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dirty="0"/>
              <a:t>new </a:t>
            </a:r>
            <a:r>
              <a:rPr lang="it-IT" sz="5400" dirty="0" err="1"/>
              <a:t>types</a:t>
            </a:r>
            <a:r>
              <a:rPr lang="it-IT" sz="5400" dirty="0"/>
              <a:t> of </a:t>
            </a:r>
            <a:r>
              <a:rPr lang="it-IT" sz="5400" b="1" dirty="0"/>
              <a:t>«</a:t>
            </a:r>
            <a:r>
              <a:rPr lang="it-IT" sz="5400" b="1" dirty="0" err="1"/>
              <a:t>exotic</a:t>
            </a:r>
            <a:r>
              <a:rPr lang="it-IT" sz="5400" b="1" dirty="0"/>
              <a:t>» </a:t>
            </a:r>
            <a:r>
              <a:rPr lang="it-IT" sz="5400" b="1" dirty="0" err="1"/>
              <a:t>chords</a:t>
            </a:r>
            <a:r>
              <a:rPr lang="it-IT" sz="5400" dirty="0"/>
              <a:t>, with more </a:t>
            </a:r>
            <a:r>
              <a:rPr lang="it-IT" sz="5400" b="1" dirty="0" err="1"/>
              <a:t>dissontant</a:t>
            </a:r>
            <a:r>
              <a:rPr lang="it-IT" sz="5400" b="1" dirty="0"/>
              <a:t> </a:t>
            </a:r>
            <a:r>
              <a:rPr lang="it-IT" sz="5400" b="1" dirty="0" err="1"/>
              <a:t>tensions</a:t>
            </a:r>
            <a:endParaRPr sz="5400" b="1" dirty="0"/>
          </a:p>
        </p:txBody>
      </p:sp>
      <p:sp>
        <p:nvSpPr>
          <p:cNvPr id="5" name="- Antialiasing filter">
            <a:extLst>
              <a:ext uri="{FF2B5EF4-FFF2-40B4-BE49-F238E27FC236}">
                <a16:creationId xmlns:a16="http://schemas.microsoft.com/office/drawing/2014/main" id="{66B2C3E4-457C-4F7B-A2CF-D711CC2084A7}"/>
              </a:ext>
            </a:extLst>
          </p:cNvPr>
          <p:cNvSpPr txBox="1"/>
          <p:nvPr/>
        </p:nvSpPr>
        <p:spPr>
          <a:xfrm>
            <a:off x="1139120" y="3634011"/>
            <a:ext cx="6810582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it-IT" sz="5400" b="1" dirty="0" err="1"/>
              <a:t>Artistic</a:t>
            </a:r>
            <a:r>
              <a:rPr lang="it-IT" sz="5400" b="1" dirty="0"/>
              <a:t> </a:t>
            </a:r>
            <a:r>
              <a:rPr lang="it-IT" sz="5400" b="1" dirty="0" err="1"/>
              <a:t>improvements</a:t>
            </a:r>
            <a:r>
              <a:rPr lang="it-IT" sz="5400" b="1" dirty="0"/>
              <a:t>:</a:t>
            </a:r>
            <a:endParaRPr sz="5400" b="1" dirty="0"/>
          </a:p>
        </p:txBody>
      </p:sp>
      <p:sp>
        <p:nvSpPr>
          <p:cNvPr id="6" name="- Tone filter">
            <a:extLst>
              <a:ext uri="{FF2B5EF4-FFF2-40B4-BE49-F238E27FC236}">
                <a16:creationId xmlns:a16="http://schemas.microsoft.com/office/drawing/2014/main" id="{E8417C77-CAF5-439F-9BFC-15AE81BAF9FB}"/>
              </a:ext>
            </a:extLst>
          </p:cNvPr>
          <p:cNvSpPr txBox="1"/>
          <p:nvPr/>
        </p:nvSpPr>
        <p:spPr>
          <a:xfrm>
            <a:off x="1139120" y="6510859"/>
            <a:ext cx="21858933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dirty="0"/>
              <a:t>new </a:t>
            </a:r>
            <a:r>
              <a:rPr lang="it-IT" sz="5400" dirty="0" err="1"/>
              <a:t>spectral</a:t>
            </a:r>
            <a:r>
              <a:rPr lang="it-IT" sz="5400" dirty="0"/>
              <a:t> and </a:t>
            </a:r>
            <a:r>
              <a:rPr lang="it-IT" sz="5400" dirty="0" err="1"/>
              <a:t>modulation</a:t>
            </a:r>
            <a:r>
              <a:rPr lang="it-IT" sz="5400" dirty="0"/>
              <a:t> </a:t>
            </a:r>
            <a:r>
              <a:rPr lang="it-IT" sz="5400" b="1" dirty="0" err="1"/>
              <a:t>effects</a:t>
            </a:r>
            <a:r>
              <a:rPr lang="it-IT" sz="5400" dirty="0"/>
              <a:t> (EQ, </a:t>
            </a:r>
            <a:r>
              <a:rPr lang="it-IT" sz="5400" dirty="0" err="1"/>
              <a:t>panning</a:t>
            </a:r>
            <a:r>
              <a:rPr lang="it-IT" sz="5400" dirty="0"/>
              <a:t>, chorus, tremolo etc.) </a:t>
            </a:r>
            <a:endParaRPr sz="5400" dirty="0"/>
          </a:p>
        </p:txBody>
      </p:sp>
      <p:sp>
        <p:nvSpPr>
          <p:cNvPr id="7" name="- Tone filter">
            <a:extLst>
              <a:ext uri="{FF2B5EF4-FFF2-40B4-BE49-F238E27FC236}">
                <a16:creationId xmlns:a16="http://schemas.microsoft.com/office/drawing/2014/main" id="{82F59EB3-43FA-4B45-9410-031CA6AE6ADA}"/>
              </a:ext>
            </a:extLst>
          </p:cNvPr>
          <p:cNvSpPr txBox="1"/>
          <p:nvPr/>
        </p:nvSpPr>
        <p:spPr>
          <a:xfrm>
            <a:off x="1084512" y="7954052"/>
            <a:ext cx="7458388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it-IT" sz="5400" b="1" dirty="0"/>
              <a:t>Technical </a:t>
            </a:r>
            <a:r>
              <a:rPr lang="it-IT" sz="5400" b="1" dirty="0" err="1"/>
              <a:t>improvements</a:t>
            </a:r>
            <a:r>
              <a:rPr lang="it-IT" sz="5400" b="1" dirty="0"/>
              <a:t>:</a:t>
            </a:r>
            <a:endParaRPr sz="5400" b="1" dirty="0"/>
          </a:p>
        </p:txBody>
      </p:sp>
      <p:sp>
        <p:nvSpPr>
          <p:cNvPr id="8" name="- Tone filter">
            <a:extLst>
              <a:ext uri="{FF2B5EF4-FFF2-40B4-BE49-F238E27FC236}">
                <a16:creationId xmlns:a16="http://schemas.microsoft.com/office/drawing/2014/main" id="{DB3D5FA6-84BD-424F-AA15-92C28E8CD025}"/>
              </a:ext>
            </a:extLst>
          </p:cNvPr>
          <p:cNvSpPr txBox="1"/>
          <p:nvPr/>
        </p:nvSpPr>
        <p:spPr>
          <a:xfrm>
            <a:off x="1139120" y="9392476"/>
            <a:ext cx="16351977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dirty="0" err="1"/>
              <a:t>ability</a:t>
            </a:r>
            <a:r>
              <a:rPr lang="it-IT" sz="5400" dirty="0"/>
              <a:t> to </a:t>
            </a:r>
            <a:r>
              <a:rPr lang="it-IT" sz="5400" b="1" dirty="0"/>
              <a:t>record</a:t>
            </a:r>
            <a:r>
              <a:rPr lang="it-IT" sz="5400" dirty="0"/>
              <a:t>, </a:t>
            </a:r>
            <a:r>
              <a:rPr lang="it-IT" sz="5400" b="1" dirty="0"/>
              <a:t>store</a:t>
            </a:r>
            <a:r>
              <a:rPr lang="it-IT" sz="5400" dirty="0"/>
              <a:t> and </a:t>
            </a:r>
            <a:r>
              <a:rPr lang="it-IT" sz="5400" b="1" dirty="0"/>
              <a:t>play back </a:t>
            </a:r>
            <a:r>
              <a:rPr lang="it-IT" sz="5400" dirty="0" err="1"/>
              <a:t>your</a:t>
            </a:r>
            <a:r>
              <a:rPr lang="it-IT" sz="5400" dirty="0"/>
              <a:t> performance</a:t>
            </a:r>
            <a:endParaRPr sz="5400" dirty="0"/>
          </a:p>
        </p:txBody>
      </p:sp>
      <p:sp>
        <p:nvSpPr>
          <p:cNvPr id="9" name="- Tone filter">
            <a:extLst>
              <a:ext uri="{FF2B5EF4-FFF2-40B4-BE49-F238E27FC236}">
                <a16:creationId xmlns:a16="http://schemas.microsoft.com/office/drawing/2014/main" id="{3058E2B8-96FB-4652-8B74-CBAA533D145A}"/>
              </a:ext>
            </a:extLst>
          </p:cNvPr>
          <p:cNvSpPr txBox="1"/>
          <p:nvPr/>
        </p:nvSpPr>
        <p:spPr>
          <a:xfrm>
            <a:off x="1139120" y="10840438"/>
            <a:ext cx="16106140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0">
                <a:latin typeface="Gill Sans"/>
                <a:ea typeface="Gill Sans"/>
                <a:cs typeface="Gill Sans"/>
                <a:sym typeface="Gill Sans"/>
              </a:defRPr>
            </a:pPr>
            <a:r>
              <a:rPr sz="5400" dirty="0"/>
              <a:t>- </a:t>
            </a:r>
            <a:r>
              <a:rPr lang="it-IT" sz="5400" b="1" dirty="0"/>
              <a:t>networking</a:t>
            </a:r>
            <a:r>
              <a:rPr lang="it-IT" sz="5400" dirty="0"/>
              <a:t> </a:t>
            </a:r>
            <a:r>
              <a:rPr lang="it-IT" sz="5400" dirty="0" err="1"/>
              <a:t>improvements</a:t>
            </a:r>
            <a:r>
              <a:rPr lang="it-IT" sz="5400" dirty="0"/>
              <a:t> (multiple users interaction)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43036258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hank you for YOUR attention"/>
          <p:cNvSpPr txBox="1"/>
          <p:nvPr/>
        </p:nvSpPr>
        <p:spPr>
          <a:xfrm>
            <a:off x="3420533" y="5387958"/>
            <a:ext cx="17542934" cy="14700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ctr">
              <a:spcBef>
                <a:spcPts val="3300"/>
              </a:spcBef>
              <a:defRPr sz="20000" i="0" cap="all" spc="0">
                <a:solidFill>
                  <a:srgbClr val="46607D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rPr sz="8800" dirty="0"/>
              <a:t>Thank you for YOUR attention</a:t>
            </a:r>
            <a:r>
              <a:rPr lang="it-IT" sz="8800" dirty="0"/>
              <a:t>!</a:t>
            </a:r>
            <a:endParaRPr sz="8800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kumimoji="0" sz="4000" b="0" i="1" u="none" strike="noStrike" cap="none" spc="39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kumimoji="0" sz="4000" b="0" i="1" u="none" strike="noStrike" cap="none" spc="39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149</Words>
  <Application>Microsoft Office PowerPoint</Application>
  <PresentationFormat>Personalizzato</PresentationFormat>
  <Paragraphs>31</Paragraphs>
  <Slides>7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6" baseType="lpstr">
      <vt:lpstr>Baskerville</vt:lpstr>
      <vt:lpstr>DIN Alternate Bold</vt:lpstr>
      <vt:lpstr>DIN Condensed Bold</vt:lpstr>
      <vt:lpstr>Gill Sans</vt:lpstr>
      <vt:lpstr>Helvetica</vt:lpstr>
      <vt:lpstr>Helvetica Neue</vt:lpstr>
      <vt:lpstr>Iowan Old Style Roman</vt:lpstr>
      <vt:lpstr>Zapf Dingbats</vt:lpstr>
      <vt:lpstr>New_Template9</vt:lpstr>
      <vt:lpstr>VOICE HARMONIZER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DISTORTION EFFECT PLUGIN</dc:title>
  <cp:lastModifiedBy>Antonio Rizzitiello</cp:lastModifiedBy>
  <cp:revision>20</cp:revision>
  <dcterms:modified xsi:type="dcterms:W3CDTF">2021-05-31T17:53:31Z</dcterms:modified>
</cp:coreProperties>
</file>